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75" r:id="rId3"/>
    <p:sldId id="271" r:id="rId4"/>
    <p:sldId id="284" r:id="rId5"/>
    <p:sldId id="296" r:id="rId6"/>
    <p:sldId id="288" r:id="rId7"/>
    <p:sldId id="289" r:id="rId8"/>
    <p:sldId id="286" r:id="rId9"/>
    <p:sldId id="298" r:id="rId10"/>
    <p:sldId id="302" r:id="rId11"/>
    <p:sldId id="303" r:id="rId12"/>
    <p:sldId id="304" r:id="rId13"/>
    <p:sldId id="305" r:id="rId14"/>
    <p:sldId id="306" r:id="rId15"/>
    <p:sldId id="291" r:id="rId16"/>
    <p:sldId id="287" r:id="rId17"/>
    <p:sldId id="308" r:id="rId18"/>
    <p:sldId id="294" r:id="rId19"/>
    <p:sldId id="295" r:id="rId20"/>
    <p:sldId id="309" r:id="rId21"/>
    <p:sldId id="307" r:id="rId22"/>
    <p:sldId id="301" r:id="rId23"/>
    <p:sldId id="310" r:id="rId24"/>
    <p:sldId id="312" r:id="rId25"/>
    <p:sldId id="313" r:id="rId26"/>
    <p:sldId id="314" r:id="rId27"/>
    <p:sldId id="315" r:id="rId28"/>
    <p:sldId id="316" r:id="rId29"/>
    <p:sldId id="28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현광" initials="장현" lastIdx="1" clrIdx="0">
    <p:extLst>
      <p:ext uri="{19B8F6BF-5375-455C-9EA6-DF929625EA0E}">
        <p15:presenceInfo xmlns:p15="http://schemas.microsoft.com/office/powerpoint/2012/main" userId="963eaa646ecaa0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5F"/>
    <a:srgbClr val="A4A09F"/>
    <a:srgbClr val="595959"/>
    <a:srgbClr val="212A35"/>
    <a:srgbClr val="106FB2"/>
    <a:srgbClr val="DDA711"/>
    <a:srgbClr val="F8B234"/>
    <a:srgbClr val="F4F5F1"/>
    <a:srgbClr val="363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08"/>
    <p:restoredTop sz="89038"/>
  </p:normalViewPr>
  <p:slideViewPr>
    <p:cSldViewPr snapToGrid="0" snapToObjects="1">
      <p:cViewPr varScale="1">
        <p:scale>
          <a:sx n="101" d="100"/>
          <a:sy n="101" d="100"/>
        </p:scale>
        <p:origin x="16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15\OneDrive\&#48148;&#53461;%20&#54868;&#47732;\2021\&#52897;&#49828;&#53668;&#46356;&#51088;&#51064;\&#48169;&#52824;&#51088;&#51204;&#44144;_&#49688;&#44144;_&#54788;&#54889;_2021030417454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ky15\OneDrive\&#48148;&#53461;%20&#54868;&#47732;\2021\&#52897;&#49828;&#53668;&#46356;&#51088;&#51064;\&#51208;&#46020;&#49688;&#48277;_2021030318364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y15\OneDrive\&#48148;&#53461;%20&#54868;&#47732;\2021\&#52897;&#49828;&#53668;&#46356;&#51088;&#51064;\&#51208;&#46020;&#49688;&#48277;_2021030318364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방치자전거 수거 현황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데이터!$B$1:$D$1</c:f>
              <c:strCach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strCache>
            </c:strRef>
          </c:cat>
          <c:val>
            <c:numRef>
              <c:f>데이터!$B$2:$D$2</c:f>
              <c:numCache>
                <c:formatCode>#,##0</c:formatCode>
                <c:ptCount val="3"/>
                <c:pt idx="0">
                  <c:v>33731</c:v>
                </c:pt>
                <c:pt idx="1">
                  <c:v>32508</c:v>
                </c:pt>
                <c:pt idx="2">
                  <c:v>34609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35-4A71-82C0-D2C2553E64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3079567"/>
        <c:axId val="493079983"/>
      </c:lineChart>
      <c:catAx>
        <c:axId val="493079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3079983"/>
        <c:crosses val="autoZero"/>
        <c:auto val="1"/>
        <c:lblAlgn val="ctr"/>
        <c:lblOffset val="100"/>
        <c:noMultiLvlLbl val="0"/>
      </c:catAx>
      <c:valAx>
        <c:axId val="49307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3079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발생 건수 및 검거 수</a:t>
            </a:r>
          </a:p>
        </c:rich>
      </c:tx>
      <c:layout>
        <c:manualLayout>
          <c:xMode val="edge"/>
          <c:yMode val="edge"/>
          <c:x val="0.41639161947810011"/>
          <c:y val="2.5117735263685128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cked"/>
        <c:varyColors val="0"/>
        <c:ser>
          <c:idx val="1"/>
          <c:order val="0"/>
          <c:tx>
            <c:strRef>
              <c:f>메타정보!$A$2</c:f>
              <c:strCache>
                <c:ptCount val="1"/>
                <c:pt idx="0">
                  <c:v>검거건수</c:v>
                </c:pt>
              </c:strCache>
            </c:strRef>
          </c:tx>
          <c:marker>
            <c:symbol val="none"/>
          </c:marker>
          <c:cat>
            <c:strRef>
              <c:f>메타정보!$B$1:$H$1</c:f>
              <c:strCach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strCache>
            </c:strRef>
          </c:cat>
          <c:val>
            <c:numRef>
              <c:f>메타정보!$B$2:$H$2</c:f>
              <c:numCache>
                <c:formatCode>#,##0</c:formatCode>
                <c:ptCount val="7"/>
                <c:pt idx="0">
                  <c:v>2646</c:v>
                </c:pt>
                <c:pt idx="1">
                  <c:v>3939</c:v>
                </c:pt>
                <c:pt idx="2">
                  <c:v>4419</c:v>
                </c:pt>
                <c:pt idx="3">
                  <c:v>3787</c:v>
                </c:pt>
                <c:pt idx="4">
                  <c:v>3461</c:v>
                </c:pt>
                <c:pt idx="5">
                  <c:v>2868</c:v>
                </c:pt>
                <c:pt idx="6">
                  <c:v>3839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24-4A62-837D-04EEC2085F2E}"/>
            </c:ext>
          </c:extLst>
        </c:ser>
        <c:ser>
          <c:idx val="2"/>
          <c:order val="1"/>
          <c:tx>
            <c:strRef>
              <c:f>메타정보!$A$4</c:f>
              <c:strCache>
                <c:ptCount val="1"/>
                <c:pt idx="0">
                  <c:v>발생건수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메타정보!$B$3:$H$3</c:f>
              <c:strCach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strCache>
            </c:strRef>
          </c:cat>
          <c:val>
            <c:numRef>
              <c:f>메타정보!$B$4:$H$4</c:f>
              <c:numCache>
                <c:formatCode>#,##0</c:formatCode>
                <c:ptCount val="7"/>
                <c:pt idx="0">
                  <c:v>15774</c:v>
                </c:pt>
                <c:pt idx="1">
                  <c:v>22357</c:v>
                </c:pt>
                <c:pt idx="2">
                  <c:v>22538</c:v>
                </c:pt>
                <c:pt idx="3">
                  <c:v>15170</c:v>
                </c:pt>
                <c:pt idx="4">
                  <c:v>12713</c:v>
                </c:pt>
                <c:pt idx="5">
                  <c:v>11724</c:v>
                </c:pt>
                <c:pt idx="6">
                  <c:v>12337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24-4A62-837D-04EEC2085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8478319"/>
        <c:axId val="1988473743"/>
      </c:lineChart>
      <c:catAx>
        <c:axId val="1988478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8473743"/>
        <c:crosses val="autoZero"/>
        <c:auto val="1"/>
        <c:lblAlgn val="ctr"/>
        <c:lblOffset val="100"/>
        <c:noMultiLvlLbl val="0"/>
      </c:catAx>
      <c:valAx>
        <c:axId val="19884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8478319"/>
        <c:crosses val="autoZero"/>
        <c:crossBetween val="between"/>
      </c:valAx>
    </c:plotArea>
    <c:plotVisOnly val="1"/>
    <c:dispBlanksAs val="zero"/>
    <c:showDLblsOverMax val="0"/>
    <c:extLst/>
  </c:chart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메타정보!$A$6</c:f>
              <c:strCache>
                <c:ptCount val="1"/>
                <c:pt idx="0">
                  <c:v>검거율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메타정보!$B$5:$H$5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메타정보!$B$6:$H$6</c:f>
              <c:numCache>
                <c:formatCode>General</c:formatCode>
                <c:ptCount val="7"/>
                <c:pt idx="0">
                  <c:v>16.774438950171167</c:v>
                </c:pt>
                <c:pt idx="1">
                  <c:v>17.618642930625754</c:v>
                </c:pt>
                <c:pt idx="2">
                  <c:v>19.606886147839205</c:v>
                </c:pt>
                <c:pt idx="3">
                  <c:v>24.963744232036916</c:v>
                </c:pt>
                <c:pt idx="4">
                  <c:v>27.224101313615982</c:v>
                </c:pt>
                <c:pt idx="5">
                  <c:v>24.462640736949847</c:v>
                </c:pt>
                <c:pt idx="6">
                  <c:v>31.117775796384862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23-4303-B067-3CE6D1FF1A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8478319"/>
        <c:axId val="1988473743"/>
      </c:lineChart>
      <c:catAx>
        <c:axId val="1988478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8473743"/>
        <c:crosses val="autoZero"/>
        <c:auto val="1"/>
        <c:lblAlgn val="ctr"/>
        <c:lblOffset val="100"/>
        <c:noMultiLvlLbl val="0"/>
      </c:catAx>
      <c:valAx>
        <c:axId val="19884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88478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ACFB4-DD5D-1442-8CBC-C3E1486BCC04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7ACB4-FAB7-4840-9634-A73757CE4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29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27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40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18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50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31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9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45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04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82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75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76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42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70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50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99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15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51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43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8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0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3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4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17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20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0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7ACB4-FAB7-4840-9634-A73757CE4D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2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B1088-AB72-4749-96CB-934215102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C2980E-53E0-954C-BB9E-80A445B26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6FCA6-C27C-624B-8545-8847054C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EABE7-CF4D-794C-9198-EF3BDE16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1EBFA9-2960-954D-B97E-508C84F7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2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A772F-215F-2643-9236-C787C37A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483770-1F56-4D49-A33D-C470FBA75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D3B30B-ED8B-9A49-AE7D-8531B420B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72602-BB26-3B4D-B29B-75B71C4E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72CC8-54C8-AD4B-A4CD-32BFCD07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51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2E45DE-5AA2-314A-98AE-EE8E1A20F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A55E45-B2B9-7346-8DFA-13DEE7327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5F4E9-47E5-6B47-9AAE-FFAE99E18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1645AC-C25D-A746-999D-00B0526C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DA7571-5F98-6842-884B-85C924AF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07EEB-32A4-4844-AECF-855C9CB8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3244D-0AB5-0A40-869E-6484E9802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8DC914-64DC-084E-9DDA-7FB418AC6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2A33A-8627-6340-AAD2-2EE15E5A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877AB5-9861-1A46-9B45-43E390A6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6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EF0D9-6052-0D4F-A219-71E5DFE4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8D9F0-940B-D340-94E5-A1D930E68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4EA57E-3B38-D64F-B11A-AA7982F2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FA56C-7355-884D-B5B1-7EBECBBC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8FA56-029C-A041-B070-FDA6C96A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1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758BF-7B22-0546-8F38-176500A37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22E12-25A1-F44B-BC24-EA68D8D84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29F519-662D-EF46-AF1B-B06991D8A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ADB76-BC7A-BB47-8344-AA1803BC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4B139-D98B-3040-B064-DB57D5A8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678EFA-3B66-274F-A6EE-D7E80D95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7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93E62-79ED-EF48-9C2D-4C32D615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AB777C-0845-B64F-BE86-BB7D89C11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E1656D-4C23-9F44-B4EE-71C6B51DD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2993E2-E604-F545-9EF2-3045F5723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54F0A6-638B-1F4E-B89F-DB25C2041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9F83B4-D59E-0240-B15A-7A4D15A8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DD577D-9DFB-264E-A7A3-7544D6B5C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9A77C8-6D60-9A46-92E8-54E29F01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8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1C8AA-EF71-1743-96AB-57E0B889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F967A4-39FD-F34F-BBFE-3DBC772D3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8BCADD-BC4A-7745-88A5-B5E78E0F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AF0151-523D-424C-93C3-96308F06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0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313966-61B9-934C-AF4D-DECE83C8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F9AD4B-BBD2-2C48-ABD9-6BA029269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8C4A74-7519-1245-8BDC-1F21983A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8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2E8CC-7E3B-B64F-A13A-B2408E5B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62F21-BA09-5846-BECC-475A58CEB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9CB7D2-0362-454B-AA72-00D48EA34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D6F319-62D3-954C-B767-4C44449F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BB922-652B-AA46-8FEE-16B2848DD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BBE42E-3FAE-4F44-8527-F8634CE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AAE6B-4679-BC4B-B73D-977C02D0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2C660C-3F46-C24C-A3DE-29EB12412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65D1F6-6660-6840-8BB4-80AFD6DF9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7CE1B9-BAAF-A14E-A3BE-AC37C5B5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7399B1-5A43-3841-A431-921A9214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A01DF0-C0D7-3B4D-A6D3-C9948FED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0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rgbClr val="F4F5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4E0A34-628D-804D-9957-36155B19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2495D3-ABD3-B949-B09B-46B327263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8ED10-4765-7840-BD7F-91632206C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128D4-61BA-D247-B435-95DA19C4D096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EAE801-3C5F-F448-9772-B461E7B21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7E9F3-A844-B342-82EF-44E13ECC2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00CC8-6AC5-E141-9DCB-41970CB6C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4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3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7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226FBD8-B37C-A749-828D-F9F334D264AC}"/>
              </a:ext>
            </a:extLst>
          </p:cNvPr>
          <p:cNvSpPr txBox="1"/>
          <p:nvPr/>
        </p:nvSpPr>
        <p:spPr>
          <a:xfrm>
            <a:off x="1802138" y="3964328"/>
            <a:ext cx="5533402" cy="318075"/>
          </a:xfrm>
          <a:prstGeom prst="rect">
            <a:avLst/>
          </a:prstGeom>
          <a:solidFill>
            <a:srgbClr val="21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팀구성</a:t>
            </a:r>
            <a:r>
              <a:rPr lang="ko-KR" altLang="en-US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|</a:t>
            </a:r>
            <a:r>
              <a:rPr lang="ko-KR" altLang="en-US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장현광 </a:t>
            </a:r>
            <a:r>
              <a:rPr lang="en-US" altLang="ko-KR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정지영 </a:t>
            </a:r>
            <a:r>
              <a:rPr lang="en-US" altLang="ko-KR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최승주 </a:t>
            </a:r>
            <a:r>
              <a:rPr lang="en-US" altLang="ko-KR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이승준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99A63-8361-9241-BC10-4BC6DBD0CE7C}"/>
              </a:ext>
            </a:extLst>
          </p:cNvPr>
          <p:cNvSpPr txBox="1"/>
          <p:nvPr/>
        </p:nvSpPr>
        <p:spPr>
          <a:xfrm>
            <a:off x="2920265" y="6238220"/>
            <a:ext cx="3303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62503-08D7-8F40-90E6-A9570915BCCB}"/>
              </a:ext>
            </a:extLst>
          </p:cNvPr>
          <p:cNvSpPr/>
          <p:nvPr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DB7DC6-6DFA-449B-8D9A-7B585E6211A3}"/>
              </a:ext>
            </a:extLst>
          </p:cNvPr>
          <p:cNvGrpSpPr/>
          <p:nvPr/>
        </p:nvGrpSpPr>
        <p:grpSpPr>
          <a:xfrm>
            <a:off x="2556109" y="955120"/>
            <a:ext cx="3521733" cy="2870695"/>
            <a:chOff x="2556109" y="955120"/>
            <a:chExt cx="3521733" cy="28706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0EFCB63-EBE6-C74E-B7D8-50F56EDCEF27}"/>
                </a:ext>
              </a:extLst>
            </p:cNvPr>
            <p:cNvGrpSpPr/>
            <p:nvPr/>
          </p:nvGrpSpPr>
          <p:grpSpPr>
            <a:xfrm>
              <a:off x="2556109" y="955120"/>
              <a:ext cx="3521733" cy="2338529"/>
              <a:chOff x="2536563" y="676352"/>
              <a:chExt cx="3521733" cy="233852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9AC7E1-1C2E-BA4E-B240-E6638ABC07D0}"/>
                  </a:ext>
                </a:extLst>
              </p:cNvPr>
              <p:cNvSpPr txBox="1"/>
              <p:nvPr/>
            </p:nvSpPr>
            <p:spPr>
              <a:xfrm>
                <a:off x="2536563" y="1570236"/>
                <a:ext cx="35217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PROTECT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EEBA41-51B6-3D4B-BB4C-74BF7E729811}"/>
                  </a:ext>
                </a:extLst>
              </p:cNvPr>
              <p:cNvSpPr/>
              <p:nvPr/>
            </p:nvSpPr>
            <p:spPr>
              <a:xfrm>
                <a:off x="2536563" y="676352"/>
                <a:ext cx="209704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B85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BIKE</a:t>
                </a:r>
                <a:r>
                  <a:rPr lang="en-US" altLang="ko-KR" sz="6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1EA9C36-0926-3C42-804E-3C9EC84C0B8A}"/>
                  </a:ext>
                </a:extLst>
              </p:cNvPr>
              <p:cNvSpPr/>
              <p:nvPr/>
            </p:nvSpPr>
            <p:spPr>
              <a:xfrm>
                <a:off x="2536563" y="1999218"/>
                <a:ext cx="18473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sz="6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06FB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1E41655-8FCA-4399-86D3-9C52CB229A45}"/>
                </a:ext>
              </a:extLst>
            </p:cNvPr>
            <p:cNvSpPr txBox="1"/>
            <p:nvPr/>
          </p:nvSpPr>
          <p:spPr>
            <a:xfrm>
              <a:off x="2556109" y="2810152"/>
              <a:ext cx="33595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ea typeface="나눔바른고딕" panose="020B0603020101020101" pitchFamily="50" charset="-127"/>
                </a:rPr>
                <a:t>SYSTEM</a:t>
              </a:r>
              <a:endParaRPr lang="en-US" altLang="ko-KR" sz="6000" dirty="0">
                <a:solidFill>
                  <a:schemeClr val="accent1"/>
                </a:solidFill>
                <a:ea typeface="나눔바른고딕" panose="020B060302010102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56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0F2B-4EA9-4DEC-A062-80464A460CDE}"/>
              </a:ext>
            </a:extLst>
          </p:cNvPr>
          <p:cNvSpPr txBox="1"/>
          <p:nvPr/>
        </p:nvSpPr>
        <p:spPr>
          <a:xfrm>
            <a:off x="291784" y="576579"/>
            <a:ext cx="498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>
                <a:latin typeface="Malgun Gothic" panose="020B0503020000020004" pitchFamily="34" charset="-127"/>
                <a:ea typeface="Malgun Gothic" panose="020B0503020000020004" pitchFamily="34" charset="-127"/>
              </a:rPr>
              <a:t>자전거 등록제에 대한 사람들의 인식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168298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자전거 등록제 의무에 따른 인식과 등록기간에 대한 조사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3074" name="Picture 2" descr="양식 응답 차트. 질문 제목: 자전거 등록제를 정부에서 의무등록을 하라 할 경우 참여할 것인가?. 응답 수: 응답 47개.">
            <a:extLst>
              <a:ext uri="{FF2B5EF4-FFF2-40B4-BE49-F238E27FC236}">
                <a16:creationId xmlns:a16="http://schemas.microsoft.com/office/drawing/2014/main" id="{30948EEF-1CC4-4AEC-B182-A517A700C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31"/>
          <a:stretch/>
        </p:blipFill>
        <p:spPr bwMode="auto">
          <a:xfrm>
            <a:off x="1" y="958326"/>
            <a:ext cx="5940450" cy="345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양식 응답 차트. 질문 제목: 자전거 등록시 기간이 어느정도가 좋다고 보는가?. 응답 수: 응답 47개.">
            <a:extLst>
              <a:ext uri="{FF2B5EF4-FFF2-40B4-BE49-F238E27FC236}">
                <a16:creationId xmlns:a16="http://schemas.microsoft.com/office/drawing/2014/main" id="{39FE2847-79D0-42C0-A9C1-F2B8534DD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9"/>
          <a:stretch/>
        </p:blipFill>
        <p:spPr bwMode="auto">
          <a:xfrm>
            <a:off x="4267200" y="2525223"/>
            <a:ext cx="4699000" cy="359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5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0F2B-4EA9-4DEC-A062-80464A460CDE}"/>
              </a:ext>
            </a:extLst>
          </p:cNvPr>
          <p:cNvSpPr txBox="1"/>
          <p:nvPr/>
        </p:nvSpPr>
        <p:spPr>
          <a:xfrm>
            <a:off x="291784" y="576579"/>
            <a:ext cx="498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>
                <a:latin typeface="Malgun Gothic" panose="020B0503020000020004" pitchFamily="34" charset="-127"/>
                <a:ea typeface="Malgun Gothic" panose="020B0503020000020004" pitchFamily="34" charset="-127"/>
              </a:rPr>
              <a:t>자전거 등록제에 대한 사람들의 인식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168298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자전거 등록 의무에 대한 유예 기관과 등록 위치에 대한 조사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290750-34D4-4E90-8734-2B9456F3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9" y="1005390"/>
            <a:ext cx="4986743" cy="465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양식 응답 차트. 질문 제목: 자전거 등록시 등록가능한 장소가 어디까지 괜찮은가?. 응답 수: 응답 47개.">
            <a:extLst>
              <a:ext uri="{FF2B5EF4-FFF2-40B4-BE49-F238E27FC236}">
                <a16:creationId xmlns:a16="http://schemas.microsoft.com/office/drawing/2014/main" id="{3DF30F02-0BD6-4F69-B595-1B726BE64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510" y="945911"/>
            <a:ext cx="4730021" cy="434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0F2B-4EA9-4DEC-A062-80464A460CDE}"/>
              </a:ext>
            </a:extLst>
          </p:cNvPr>
          <p:cNvSpPr txBox="1"/>
          <p:nvPr/>
        </p:nvSpPr>
        <p:spPr>
          <a:xfrm>
            <a:off x="291784" y="576579"/>
            <a:ext cx="498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>
                <a:latin typeface="Malgun Gothic" panose="020B0503020000020004" pitchFamily="34" charset="-127"/>
                <a:ea typeface="Malgun Gothic" panose="020B0503020000020004" pitchFamily="34" charset="-127"/>
              </a:rPr>
              <a:t>자전거 등록제에 대한 사람들의 인식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205519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신고 절차에 대한 조사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2050" name="Picture 2" descr="양식 응답 차트. 질문 제목: 도난 신고시 어느 방식이 좋다고 보는가?. 응답 수: 응답 47개.">
            <a:extLst>
              <a:ext uri="{FF2B5EF4-FFF2-40B4-BE49-F238E27FC236}">
                <a16:creationId xmlns:a16="http://schemas.microsoft.com/office/drawing/2014/main" id="{A61D5E80-95D7-43B0-AD4D-153CEE11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2171"/>
            <a:ext cx="9144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73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양식 응답 차트. 질문 제목: 자전거 등록시 비용이 발생할 경우 괜찮다 보는가?. 응답 수: 응답 47개.">
            <a:extLst>
              <a:ext uri="{FF2B5EF4-FFF2-40B4-BE49-F238E27FC236}">
                <a16:creationId xmlns:a16="http://schemas.microsoft.com/office/drawing/2014/main" id="{818201DA-7D47-42A5-9B32-97E35B8D2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89"/>
          <a:stretch/>
        </p:blipFill>
        <p:spPr bwMode="auto">
          <a:xfrm>
            <a:off x="0" y="849101"/>
            <a:ext cx="6083300" cy="347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0F2B-4EA9-4DEC-A062-80464A460CDE}"/>
              </a:ext>
            </a:extLst>
          </p:cNvPr>
          <p:cNvSpPr txBox="1"/>
          <p:nvPr/>
        </p:nvSpPr>
        <p:spPr>
          <a:xfrm>
            <a:off x="291784" y="576579"/>
            <a:ext cx="498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>
                <a:latin typeface="Malgun Gothic" panose="020B0503020000020004" pitchFamily="34" charset="-127"/>
                <a:ea typeface="Malgun Gothic" panose="020B0503020000020004" pitchFamily="34" charset="-127"/>
              </a:rPr>
              <a:t>자전거 등록제에 대한 사람들의 인식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168298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비용 발생에 대한 의견과 비용에 대한 의견 조사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3076" name="Picture 4" descr="양식 응답 차트. 질문 제목: 만약 비용이 발생할 경우 어느정도 까지 가격이면 괜찮다고 보는가?. 응답 수: 응답 47개.">
            <a:extLst>
              <a:ext uri="{FF2B5EF4-FFF2-40B4-BE49-F238E27FC236}">
                <a16:creationId xmlns:a16="http://schemas.microsoft.com/office/drawing/2014/main" id="{08AE83D4-F694-4CD5-A43D-AB0724B6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799" y="2320198"/>
            <a:ext cx="4986743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0F2B-4EA9-4DEC-A062-80464A460CDE}"/>
              </a:ext>
            </a:extLst>
          </p:cNvPr>
          <p:cNvSpPr txBox="1"/>
          <p:nvPr/>
        </p:nvSpPr>
        <p:spPr>
          <a:xfrm>
            <a:off x="291784" y="576579"/>
            <a:ext cx="498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>
                <a:latin typeface="Malgun Gothic" panose="020B0503020000020004" pitchFamily="34" charset="-127"/>
                <a:ea typeface="Malgun Gothic" panose="020B0503020000020004" pitchFamily="34" charset="-127"/>
              </a:rPr>
              <a:t>자전거 등록제에 대한 사람들의 인식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168298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자전거 보험에 대한 수요 및 범위 조사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4098" name="Picture 2" descr="양식 응답 차트. 질문 제목: 자전거 등록제를 통한 보험 적용은 어떻게 보는가?. 응답 수: 응답 47개.">
            <a:extLst>
              <a:ext uri="{FF2B5EF4-FFF2-40B4-BE49-F238E27FC236}">
                <a16:creationId xmlns:a16="http://schemas.microsoft.com/office/drawing/2014/main" id="{32BBFF81-E4AC-437D-9552-365C6FC3D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48"/>
          <a:stretch/>
        </p:blipFill>
        <p:spPr bwMode="auto">
          <a:xfrm>
            <a:off x="94884" y="982654"/>
            <a:ext cx="6083250" cy="350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양식 응답 차트. 질문 제목: 자전거 보험범위가 어디까지면 좋다고 보는가?. 응답 수: 응답 47개.">
            <a:extLst>
              <a:ext uri="{FF2B5EF4-FFF2-40B4-BE49-F238E27FC236}">
                <a16:creationId xmlns:a16="http://schemas.microsoft.com/office/drawing/2014/main" id="{9281998D-EB25-4F45-BC46-1C0DE4A9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07" y="2400300"/>
            <a:ext cx="5262919" cy="372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7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52688B0-EF21-443A-AF85-7DB549EBF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0443"/>
            <a:ext cx="4521916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1FDB95-8011-E34A-8FD1-EE0A744D1C93}"/>
              </a:ext>
            </a:extLst>
          </p:cNvPr>
          <p:cNvSpPr txBox="1"/>
          <p:nvPr/>
        </p:nvSpPr>
        <p:spPr>
          <a:xfrm>
            <a:off x="291785" y="559434"/>
            <a:ext cx="2576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개인이 할 수 있는 것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6D3543-EB4B-473F-8A38-C65238609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13DA20-64E2-4018-B21D-DF83A8807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3" y="957474"/>
            <a:ext cx="4755800" cy="411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AE56421F-5753-48B2-AFE6-0DE3C63CFD91}"/>
              </a:ext>
            </a:extLst>
          </p:cNvPr>
          <p:cNvSpPr/>
          <p:nvPr/>
        </p:nvSpPr>
        <p:spPr>
          <a:xfrm>
            <a:off x="1051751" y="6168298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자물쇠 설치 말고는 개인이 자전거 도난을 막을 방법이 없음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604DB2-C28D-43B4-A416-68BE5D62E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142" y="3850872"/>
            <a:ext cx="2857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1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786C114-74CF-4CC9-A98D-939D59780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182" y="737154"/>
            <a:ext cx="3019425" cy="2809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1FDB95-8011-E34A-8FD1-EE0A744D1C93}"/>
              </a:ext>
            </a:extLst>
          </p:cNvPr>
          <p:cNvSpPr txBox="1"/>
          <p:nvPr/>
        </p:nvSpPr>
        <p:spPr>
          <a:xfrm>
            <a:off x="291785" y="559434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개선된 등록 방식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995866-3A2D-4A88-8A50-607EB3F47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30117545-E883-4F35-8B11-5BF4CB26EB7F}"/>
              </a:ext>
            </a:extLst>
          </p:cNvPr>
          <p:cNvSpPr/>
          <p:nvPr/>
        </p:nvSpPr>
        <p:spPr>
          <a:xfrm>
            <a:off x="1051751" y="6168298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기존의 용지방식에서 웹 등록 방식으로 전환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10774C-B257-473F-8885-3D0B54137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94" y="1232020"/>
            <a:ext cx="3982006" cy="4277909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872542E-C5C7-4BF5-AE29-B89A02C9FF37}"/>
              </a:ext>
            </a:extLst>
          </p:cNvPr>
          <p:cNvSpPr/>
          <p:nvPr/>
        </p:nvSpPr>
        <p:spPr>
          <a:xfrm>
            <a:off x="3462422" y="2938462"/>
            <a:ext cx="1915366" cy="981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7080673-7BC5-4312-9B05-A7135366A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682" y="3428999"/>
            <a:ext cx="28289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79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1FDB95-8011-E34A-8FD1-EE0A744D1C93}"/>
              </a:ext>
            </a:extLst>
          </p:cNvPr>
          <p:cNvSpPr txBox="1"/>
          <p:nvPr/>
        </p:nvSpPr>
        <p:spPr>
          <a:xfrm>
            <a:off x="291785" y="559434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개선된 등록 방식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995866-3A2D-4A88-8A50-607EB3F47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30117545-E883-4F35-8B11-5BF4CB26EB7F}"/>
              </a:ext>
            </a:extLst>
          </p:cNvPr>
          <p:cNvSpPr/>
          <p:nvPr/>
        </p:nvSpPr>
        <p:spPr>
          <a:xfrm>
            <a:off x="1051751" y="6168298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기존의 용지방식에서 웹 등록 방식으로 전환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4" name="bandicam 2021-05-28 22-38-57-077">
            <a:hlinkClick r:id="" action="ppaction://media"/>
            <a:extLst>
              <a:ext uri="{FF2B5EF4-FFF2-40B4-BE49-F238E27FC236}">
                <a16:creationId xmlns:a16="http://schemas.microsoft.com/office/drawing/2014/main" id="{AFE7A06D-16EC-446E-9A85-B685CAFD4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134" y="1076589"/>
            <a:ext cx="6858000" cy="432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9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8F0810E-8693-B44A-8169-0FF6615E2684}"/>
              </a:ext>
            </a:extLst>
          </p:cNvPr>
          <p:cNvSpPr/>
          <p:nvPr/>
        </p:nvSpPr>
        <p:spPr>
          <a:xfrm>
            <a:off x="1051751" y="6227193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중복된 아이디 등에 대한 대비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FDB95-8011-E34A-8FD1-EE0A744D1C93}"/>
              </a:ext>
            </a:extLst>
          </p:cNvPr>
          <p:cNvSpPr txBox="1"/>
          <p:nvPr/>
        </p:nvSpPr>
        <p:spPr>
          <a:xfrm>
            <a:off x="291785" y="559434"/>
            <a:ext cx="1513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등록시</a:t>
            </a:r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기능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B58DF88-B113-487E-BB9E-04D01CAFD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2" name="bandicam 2021-05-28 22-40-49-132">
            <a:hlinkClick r:id="" action="ppaction://media"/>
            <a:extLst>
              <a:ext uri="{FF2B5EF4-FFF2-40B4-BE49-F238E27FC236}">
                <a16:creationId xmlns:a16="http://schemas.microsoft.com/office/drawing/2014/main" id="{BCECEB0B-5DD2-41AD-8D49-594701320D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5829" y="1379396"/>
            <a:ext cx="7508488" cy="42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1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F5300-4324-4CE1-83BA-6B93E9843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2FDEED-75DD-454B-A1B7-A4139F90B774}"/>
              </a:ext>
            </a:extLst>
          </p:cNvPr>
          <p:cNvSpPr txBox="1"/>
          <p:nvPr/>
        </p:nvSpPr>
        <p:spPr>
          <a:xfrm>
            <a:off x="291785" y="559434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간편한 등록 조회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6A395850-E430-47C1-BF4A-E01C56472A88}"/>
              </a:ext>
            </a:extLst>
          </p:cNvPr>
          <p:cNvSpPr/>
          <p:nvPr/>
        </p:nvSpPr>
        <p:spPr>
          <a:xfrm>
            <a:off x="1075875" y="6217344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비로그인</a:t>
            </a:r>
            <a:r>
              <a:rPr lang="en-US" altLang="ko-KR" dirty="0"/>
              <a:t>(</a:t>
            </a:r>
            <a:r>
              <a:rPr lang="ko-KR" altLang="en-US" dirty="0"/>
              <a:t>비회원</a:t>
            </a:r>
            <a:r>
              <a:rPr lang="en-US" altLang="ko-KR" dirty="0"/>
              <a:t>)</a:t>
            </a:r>
            <a:r>
              <a:rPr lang="ko-KR" altLang="en-US" dirty="0"/>
              <a:t>의 조회 결과</a:t>
            </a:r>
            <a:endParaRPr lang="en-US" dirty="0"/>
          </a:p>
        </p:txBody>
      </p:sp>
      <p:pic>
        <p:nvPicPr>
          <p:cNvPr id="2" name="bandicam 2021-05-28 22-44-26-394">
            <a:hlinkClick r:id="" action="ppaction://media"/>
            <a:extLst>
              <a:ext uri="{FF2B5EF4-FFF2-40B4-BE49-F238E27FC236}">
                <a16:creationId xmlns:a16="http://schemas.microsoft.com/office/drawing/2014/main" id="{428CCEB4-4AE6-4C60-9A45-BF3C1C349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133" y="1551601"/>
            <a:ext cx="8541237" cy="42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18CDB23-BEAD-354E-BCFF-7C683DCABB5C}"/>
              </a:ext>
            </a:extLst>
          </p:cNvPr>
          <p:cNvSpPr txBox="1"/>
          <p:nvPr/>
        </p:nvSpPr>
        <p:spPr>
          <a:xfrm>
            <a:off x="291785" y="559434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Bike Lab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9E7712-3E6E-8045-A386-8F144353E38D}"/>
              </a:ext>
            </a:extLst>
          </p:cNvPr>
          <p:cNvGrpSpPr/>
          <p:nvPr/>
        </p:nvGrpSpPr>
        <p:grpSpPr>
          <a:xfrm>
            <a:off x="58300" y="3949755"/>
            <a:ext cx="9027399" cy="1287724"/>
            <a:chOff x="116564" y="3832298"/>
            <a:chExt cx="9027399" cy="12877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436AEF-99D5-CC4D-8675-18C60597A1F3}"/>
                </a:ext>
              </a:extLst>
            </p:cNvPr>
            <p:cNvSpPr txBox="1"/>
            <p:nvPr/>
          </p:nvSpPr>
          <p:spPr>
            <a:xfrm>
              <a:off x="116564" y="3863075"/>
              <a:ext cx="2256846" cy="125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장현광</a:t>
              </a:r>
              <a:endParaRPr kumimoji="1" lang="en-US" altLang="ko-KR" sz="14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kumimoji="1"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충남대학교 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컴퓨터 공학과 전공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A11575-8565-D246-A17B-F4CCD119EBF0}"/>
                </a:ext>
              </a:extLst>
            </p:cNvPr>
            <p:cNvSpPr txBox="1"/>
            <p:nvPr/>
          </p:nvSpPr>
          <p:spPr>
            <a:xfrm>
              <a:off x="2373428" y="3832298"/>
              <a:ext cx="2256846" cy="125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정지영</a:t>
              </a:r>
              <a:endParaRPr kumimoji="1" lang="en-US" altLang="ko-KR" sz="14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kumimoji="1"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충남대학교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컴퓨터 공학과 전공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E143FF-021A-564F-A9E4-BE621B208DEA}"/>
                </a:ext>
              </a:extLst>
            </p:cNvPr>
            <p:cNvSpPr txBox="1"/>
            <p:nvPr/>
          </p:nvSpPr>
          <p:spPr>
            <a:xfrm>
              <a:off x="4630273" y="3832298"/>
              <a:ext cx="2256845" cy="125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4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최승주</a:t>
              </a:r>
              <a:endParaRPr kumimoji="1" lang="en-US" altLang="ko-KR" sz="1400" b="1" spc="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kumimoji="1"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충남대학교 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신소재공학과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D5DE68-CC47-8E4B-8618-E31A78EB2CCE}"/>
                </a:ext>
              </a:extLst>
            </p:cNvPr>
            <p:cNvSpPr txBox="1"/>
            <p:nvPr/>
          </p:nvSpPr>
          <p:spPr>
            <a:xfrm>
              <a:off x="6887118" y="3832298"/>
              <a:ext cx="2256845" cy="1256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이승준</a:t>
              </a:r>
              <a:endParaRPr kumimoji="1"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kumimoji="1"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충남대학교 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건축공학과</a:t>
              </a:r>
              <a:endParaRPr kumimoji="1"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5A839-D45F-BA41-8412-657C8608D752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931D1-2700-194B-873D-B1719B546F83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7C999B-9A20-7644-B824-A1BDBDFA8585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79114B-C4B6-F445-AB96-B59ED0467634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32F331-C9E0-EB46-8E45-8968D1548D1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A9786D-B58D-B44F-8840-7EB7DE9C511C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gular Pentagon 9">
            <a:extLst>
              <a:ext uri="{FF2B5EF4-FFF2-40B4-BE49-F238E27FC236}">
                <a16:creationId xmlns:a16="http://schemas.microsoft.com/office/drawing/2014/main" id="{F7ECFCE5-A604-2842-8EDE-A9244949A187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ECE0B1-E0B5-9245-909E-4CB0AF7DA93F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4A23E-E8EA-4BCF-AF3C-9FE61619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9" name="그림 8" descr="사람, 안경, 남자, 착용이(가) 표시된 사진&#10;&#10;자동 생성된 설명">
            <a:extLst>
              <a:ext uri="{FF2B5EF4-FFF2-40B4-BE49-F238E27FC236}">
                <a16:creationId xmlns:a16="http://schemas.microsoft.com/office/drawing/2014/main" id="{DEE32245-5F24-4A70-A0BA-4EA6F9B5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06" y="1651298"/>
            <a:ext cx="1909762" cy="2148805"/>
          </a:xfrm>
          <a:prstGeom prst="rect">
            <a:avLst/>
          </a:prstGeom>
        </p:spPr>
      </p:pic>
      <p:pic>
        <p:nvPicPr>
          <p:cNvPr id="12" name="그림 11" descr="사람, 벽, 실내이(가) 표시된 사진&#10;&#10;자동 생성된 설명">
            <a:extLst>
              <a:ext uri="{FF2B5EF4-FFF2-40B4-BE49-F238E27FC236}">
                <a16:creationId xmlns:a16="http://schemas.microsoft.com/office/drawing/2014/main" id="{B76035B5-C159-4132-B492-F93EAFB95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84" y="1677317"/>
            <a:ext cx="2099307" cy="2122786"/>
          </a:xfrm>
          <a:prstGeom prst="rect">
            <a:avLst/>
          </a:prstGeom>
        </p:spPr>
      </p:pic>
      <p:pic>
        <p:nvPicPr>
          <p:cNvPr id="6" name="그림 5" descr="사람, 여자, 머리카락, 인형이(가) 표시된 사진&#10;&#10;자동 생성된 설명">
            <a:extLst>
              <a:ext uri="{FF2B5EF4-FFF2-40B4-BE49-F238E27FC236}">
                <a16:creationId xmlns:a16="http://schemas.microsoft.com/office/drawing/2014/main" id="{AB3C6F72-CD3B-44D3-8A4B-CEFC49F0E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534" y="1690739"/>
            <a:ext cx="1774596" cy="2122786"/>
          </a:xfrm>
          <a:prstGeom prst="rect">
            <a:avLst/>
          </a:prstGeom>
        </p:spPr>
      </p:pic>
      <p:pic>
        <p:nvPicPr>
          <p:cNvPr id="8" name="그림 7" descr="사람, 실내이(가) 표시된 사진&#10;&#10;자동 생성된 설명">
            <a:extLst>
              <a:ext uri="{FF2B5EF4-FFF2-40B4-BE49-F238E27FC236}">
                <a16:creationId xmlns:a16="http://schemas.microsoft.com/office/drawing/2014/main" id="{A0FA7E7C-5A0C-4AD2-A49B-DDC0DB52E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484" y="1702602"/>
            <a:ext cx="1951325" cy="212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24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F5300-4324-4CE1-83BA-6B93E9843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2FDEED-75DD-454B-A1B7-A4139F90B774}"/>
              </a:ext>
            </a:extLst>
          </p:cNvPr>
          <p:cNvSpPr txBox="1"/>
          <p:nvPr/>
        </p:nvSpPr>
        <p:spPr>
          <a:xfrm>
            <a:off x="291785" y="559434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간편한 등록 조회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6A395850-E430-47C1-BF4A-E01C56472A88}"/>
              </a:ext>
            </a:extLst>
          </p:cNvPr>
          <p:cNvSpPr/>
          <p:nvPr/>
        </p:nvSpPr>
        <p:spPr>
          <a:xfrm>
            <a:off x="1075875" y="6217344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  <a:r>
              <a:rPr lang="en-US" altLang="ko-KR" dirty="0"/>
              <a:t>(</a:t>
            </a:r>
            <a:r>
              <a:rPr lang="ko-KR" altLang="en-US" dirty="0"/>
              <a:t>회원</a:t>
            </a:r>
            <a:r>
              <a:rPr lang="en-US" altLang="ko-KR" dirty="0"/>
              <a:t>)</a:t>
            </a:r>
            <a:r>
              <a:rPr lang="ko-KR" altLang="en-US" dirty="0"/>
              <a:t>의 조회 결과</a:t>
            </a:r>
            <a:endParaRPr lang="en-US" dirty="0"/>
          </a:p>
        </p:txBody>
      </p:sp>
      <p:pic>
        <p:nvPicPr>
          <p:cNvPr id="3" name="bandicam 2021-05-28 22-44-57-543">
            <a:hlinkClick r:id="" action="ppaction://media"/>
            <a:extLst>
              <a:ext uri="{FF2B5EF4-FFF2-40B4-BE49-F238E27FC236}">
                <a16:creationId xmlns:a16="http://schemas.microsoft.com/office/drawing/2014/main" id="{8703B6BD-0EF3-4F16-8DF4-D3287465DC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2629" y="1364966"/>
            <a:ext cx="8116373" cy="45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3704609-9EDE-405F-A3B7-B67A6765F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51" y="747604"/>
            <a:ext cx="4229390" cy="42338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F5300-4324-4CE1-83BA-6B93E9843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2FDEED-75DD-454B-A1B7-A4139F90B774}"/>
              </a:ext>
            </a:extLst>
          </p:cNvPr>
          <p:cNvSpPr txBox="1"/>
          <p:nvPr/>
        </p:nvSpPr>
        <p:spPr>
          <a:xfrm>
            <a:off x="291785" y="559434"/>
            <a:ext cx="3794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 구분을 위한 이미지 등록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6A395850-E430-47C1-BF4A-E01C56472A88}"/>
              </a:ext>
            </a:extLst>
          </p:cNvPr>
          <p:cNvSpPr/>
          <p:nvPr/>
        </p:nvSpPr>
        <p:spPr>
          <a:xfrm>
            <a:off x="1292807" y="6205519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 구별을 위한 이미지 등록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3B97A-0AB1-45C1-85CE-CBAB2B51D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59" y="1065296"/>
            <a:ext cx="4331041" cy="4355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38F179-B545-4617-86FB-31319219AB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4660" b="68000"/>
          <a:stretch/>
        </p:blipFill>
        <p:spPr>
          <a:xfrm>
            <a:off x="5600102" y="4103437"/>
            <a:ext cx="2376488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8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F5300-4324-4CE1-83BA-6B93E9843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2FDEED-75DD-454B-A1B7-A4139F90B774}"/>
              </a:ext>
            </a:extLst>
          </p:cNvPr>
          <p:cNvSpPr txBox="1"/>
          <p:nvPr/>
        </p:nvSpPr>
        <p:spPr>
          <a:xfrm>
            <a:off x="291785" y="559434"/>
            <a:ext cx="3794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 구분을 위한 이미지 등록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6A395850-E430-47C1-BF4A-E01C56472A88}"/>
              </a:ext>
            </a:extLst>
          </p:cNvPr>
          <p:cNvSpPr/>
          <p:nvPr/>
        </p:nvSpPr>
        <p:spPr>
          <a:xfrm>
            <a:off x="1292807" y="6205519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 구별을 위한 이미지 등록</a:t>
            </a:r>
            <a:endParaRPr lang="en-US" dirty="0"/>
          </a:p>
        </p:txBody>
      </p:sp>
      <p:pic>
        <p:nvPicPr>
          <p:cNvPr id="2" name="bandicam 2021-05-28 23-07-17-303">
            <a:hlinkClick r:id="" action="ppaction://media"/>
            <a:extLst>
              <a:ext uri="{FF2B5EF4-FFF2-40B4-BE49-F238E27FC236}">
                <a16:creationId xmlns:a16="http://schemas.microsoft.com/office/drawing/2014/main" id="{EBBF2031-0E3B-4818-B123-20B0B67AE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169" y="1635365"/>
            <a:ext cx="8257202" cy="38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F5300-4324-4CE1-83BA-6B93E984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2FDEED-75DD-454B-A1B7-A4139F90B774}"/>
              </a:ext>
            </a:extLst>
          </p:cNvPr>
          <p:cNvSpPr txBox="1"/>
          <p:nvPr/>
        </p:nvSpPr>
        <p:spPr>
          <a:xfrm>
            <a:off x="291785" y="559434"/>
            <a:ext cx="2598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사용자의 이미지 검색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6A395850-E430-47C1-BF4A-E01C56472A88}"/>
              </a:ext>
            </a:extLst>
          </p:cNvPr>
          <p:cNvSpPr/>
          <p:nvPr/>
        </p:nvSpPr>
        <p:spPr>
          <a:xfrm>
            <a:off x="1075875" y="6217344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검색 기능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89C56D-71FC-42BB-8D4B-07A051FCC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34" y="1065296"/>
            <a:ext cx="6705600" cy="4769803"/>
          </a:xfrm>
          <a:prstGeom prst="rect">
            <a:avLst/>
          </a:prstGeom>
        </p:spPr>
      </p:pic>
      <p:pic>
        <p:nvPicPr>
          <p:cNvPr id="6" name="그림 5" descr="꽃, 식물, 닫기이(가) 표시된 사진&#10;&#10;자동 생성된 설명">
            <a:extLst>
              <a:ext uri="{FF2B5EF4-FFF2-40B4-BE49-F238E27FC236}">
                <a16:creationId xmlns:a16="http://schemas.microsoft.com/office/drawing/2014/main" id="{95CA1773-6F57-4F01-A9B4-F2224A9DD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081" y="2057464"/>
            <a:ext cx="5200650" cy="41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5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F5300-4324-4CE1-83BA-6B93E9843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2FDEED-75DD-454B-A1B7-A4139F90B774}"/>
              </a:ext>
            </a:extLst>
          </p:cNvPr>
          <p:cNvSpPr txBox="1"/>
          <p:nvPr/>
        </p:nvSpPr>
        <p:spPr>
          <a:xfrm>
            <a:off x="291785" y="559434"/>
            <a:ext cx="2598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사용자의 이미지 검색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6A395850-E430-47C1-BF4A-E01C56472A88}"/>
              </a:ext>
            </a:extLst>
          </p:cNvPr>
          <p:cNvSpPr/>
          <p:nvPr/>
        </p:nvSpPr>
        <p:spPr>
          <a:xfrm>
            <a:off x="1075875" y="6217344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검색 기능</a:t>
            </a:r>
            <a:endParaRPr lang="en-US" dirty="0"/>
          </a:p>
        </p:txBody>
      </p:sp>
      <p:pic>
        <p:nvPicPr>
          <p:cNvPr id="2" name="bandicam 2021-05-28 23-08-38-828">
            <a:hlinkClick r:id="" action="ppaction://media"/>
            <a:extLst>
              <a:ext uri="{FF2B5EF4-FFF2-40B4-BE49-F238E27FC236}">
                <a16:creationId xmlns:a16="http://schemas.microsoft.com/office/drawing/2014/main" id="{03ADA93A-BDCB-4FD7-8F92-489AC13F4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134" y="1234994"/>
            <a:ext cx="8477845" cy="47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0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F5300-4324-4CE1-83BA-6B93E984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5AAF36-2A6F-4CE7-8F18-F13FA35A0465}"/>
              </a:ext>
            </a:extLst>
          </p:cNvPr>
          <p:cNvSpPr txBox="1"/>
          <p:nvPr/>
        </p:nvSpPr>
        <p:spPr>
          <a:xfrm>
            <a:off x="291785" y="559434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데이터의 종합관리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521503-537D-4656-9C5E-0E204CF8F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48" y="971146"/>
            <a:ext cx="7040498" cy="514130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1D3EF9-B590-4E8F-B6DF-9BB1CA57B337}"/>
              </a:ext>
            </a:extLst>
          </p:cNvPr>
          <p:cNvGrpSpPr/>
          <p:nvPr/>
        </p:nvGrpSpPr>
        <p:grpSpPr>
          <a:xfrm>
            <a:off x="0" y="6284770"/>
            <a:ext cx="9144000" cy="389569"/>
            <a:chOff x="0" y="5539216"/>
            <a:chExt cx="9144000" cy="389569"/>
          </a:xfrm>
        </p:grpSpPr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7D31FDC8-5C2A-4BDC-B5C1-2C27F57ECB53}"/>
                </a:ext>
              </a:extLst>
            </p:cNvPr>
            <p:cNvSpPr/>
            <p:nvPr/>
          </p:nvSpPr>
          <p:spPr>
            <a:xfrm>
              <a:off x="1075875" y="5539216"/>
              <a:ext cx="7040498" cy="38956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2D856EE0-C007-42A9-85E3-24AC022CFA92}"/>
                </a:ext>
              </a:extLst>
            </p:cNvPr>
            <p:cNvSpPr/>
            <p:nvPr/>
          </p:nvSpPr>
          <p:spPr>
            <a:xfrm>
              <a:off x="0" y="5576795"/>
              <a:ext cx="91440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</a:rPr>
                <a:t>DB </a:t>
              </a:r>
              <a:r>
                <a:rPr lang="ko-KR" altLang="en-US" sz="1500" dirty="0">
                  <a:solidFill>
                    <a:schemeClr val="bg1"/>
                  </a:solidFill>
                </a:rPr>
                <a:t>통합을 통한 전체적인 통괄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14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B775A8-6BA6-435F-83CD-6D869F66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250" y="507039"/>
            <a:ext cx="5061122" cy="51602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F5300-4324-4CE1-83BA-6B93E9843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5AAF36-2A6F-4CE7-8F18-F13FA35A0465}"/>
              </a:ext>
            </a:extLst>
          </p:cNvPr>
          <p:cNvSpPr txBox="1"/>
          <p:nvPr/>
        </p:nvSpPr>
        <p:spPr>
          <a:xfrm>
            <a:off x="291785" y="559434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기대 및 활용 방안</a:t>
            </a:r>
            <a:r>
              <a:rPr lang="en-US" altLang="ko-KR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정부</a:t>
            </a:r>
            <a:r>
              <a:rPr lang="en-US" altLang="ko-KR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1D3EF9-B590-4E8F-B6DF-9BB1CA57B337}"/>
              </a:ext>
            </a:extLst>
          </p:cNvPr>
          <p:cNvGrpSpPr/>
          <p:nvPr/>
        </p:nvGrpSpPr>
        <p:grpSpPr>
          <a:xfrm>
            <a:off x="0" y="6284770"/>
            <a:ext cx="9144000" cy="389569"/>
            <a:chOff x="0" y="5539216"/>
            <a:chExt cx="9144000" cy="389569"/>
          </a:xfrm>
        </p:grpSpPr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7D31FDC8-5C2A-4BDC-B5C1-2C27F57ECB53}"/>
                </a:ext>
              </a:extLst>
            </p:cNvPr>
            <p:cNvSpPr/>
            <p:nvPr/>
          </p:nvSpPr>
          <p:spPr>
            <a:xfrm>
              <a:off x="1075875" y="5539216"/>
              <a:ext cx="7040498" cy="38956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2D856EE0-C007-42A9-85E3-24AC022CFA92}"/>
                </a:ext>
              </a:extLst>
            </p:cNvPr>
            <p:cNvSpPr/>
            <p:nvPr/>
          </p:nvSpPr>
          <p:spPr>
            <a:xfrm>
              <a:off x="0" y="5576795"/>
              <a:ext cx="91440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</a:rPr>
                <a:t>단기적으로는 효과는 없으나 장기적으로는 </a:t>
              </a:r>
              <a:r>
                <a:rPr lang="ko-KR" altLang="en-US" sz="1500" dirty="0" err="1">
                  <a:solidFill>
                    <a:schemeClr val="bg1"/>
                  </a:solidFill>
                </a:rPr>
                <a:t>범죄율</a:t>
              </a:r>
              <a:r>
                <a:rPr lang="ko-KR" altLang="en-US" sz="1500" dirty="0">
                  <a:solidFill>
                    <a:schemeClr val="bg1"/>
                  </a:solidFill>
                </a:rPr>
                <a:t> 감소와 </a:t>
              </a:r>
              <a:r>
                <a:rPr lang="ko-KR" altLang="en-US" sz="1500" dirty="0" err="1">
                  <a:solidFill>
                    <a:schemeClr val="bg1"/>
                  </a:solidFill>
                </a:rPr>
                <a:t>회복율</a:t>
              </a:r>
              <a:r>
                <a:rPr lang="ko-KR" altLang="en-US" sz="1500" dirty="0">
                  <a:solidFill>
                    <a:schemeClr val="bg1"/>
                  </a:solidFill>
                </a:rPr>
                <a:t> 상승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B0F047A1-5E1D-45CE-A1FA-68BA3EE07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34" y="989636"/>
            <a:ext cx="3378464" cy="46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9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F5300-4324-4CE1-83BA-6B93E984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1D3EF9-B590-4E8F-B6DF-9BB1CA57B337}"/>
              </a:ext>
            </a:extLst>
          </p:cNvPr>
          <p:cNvGrpSpPr/>
          <p:nvPr/>
        </p:nvGrpSpPr>
        <p:grpSpPr>
          <a:xfrm>
            <a:off x="0" y="6284770"/>
            <a:ext cx="9144000" cy="389569"/>
            <a:chOff x="0" y="5539216"/>
            <a:chExt cx="9144000" cy="389569"/>
          </a:xfrm>
        </p:grpSpPr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7D31FDC8-5C2A-4BDC-B5C1-2C27F57ECB53}"/>
                </a:ext>
              </a:extLst>
            </p:cNvPr>
            <p:cNvSpPr/>
            <p:nvPr/>
          </p:nvSpPr>
          <p:spPr>
            <a:xfrm>
              <a:off x="1075875" y="5539216"/>
              <a:ext cx="7040498" cy="38956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2D856EE0-C007-42A9-85E3-24AC022CFA92}"/>
                </a:ext>
              </a:extLst>
            </p:cNvPr>
            <p:cNvSpPr/>
            <p:nvPr/>
          </p:nvSpPr>
          <p:spPr>
            <a:xfrm>
              <a:off x="0" y="5576795"/>
              <a:ext cx="91440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</a:rPr>
                <a:t>방치자전거의 획기적인 </a:t>
              </a:r>
              <a:r>
                <a:rPr lang="ko-KR" altLang="en-US" sz="1500">
                  <a:solidFill>
                    <a:schemeClr val="bg1"/>
                  </a:solidFill>
                </a:rPr>
                <a:t>감소로 해당 비용에 대한 절감 예상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593DFA-685D-4F6A-9934-490F17259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59" y="1484314"/>
            <a:ext cx="8661741" cy="4331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CFE09-BE8F-47C8-8643-9EA7687AD72F}"/>
              </a:ext>
            </a:extLst>
          </p:cNvPr>
          <p:cNvSpPr txBox="1"/>
          <p:nvPr/>
        </p:nvSpPr>
        <p:spPr>
          <a:xfrm>
            <a:off x="2433536" y="997152"/>
            <a:ext cx="320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일본의 방치자전거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74899F-6D10-46B3-803C-3A0AE5FF0B81}"/>
              </a:ext>
            </a:extLst>
          </p:cNvPr>
          <p:cNvSpPr txBox="1"/>
          <p:nvPr/>
        </p:nvSpPr>
        <p:spPr>
          <a:xfrm>
            <a:off x="291785" y="559434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기대 및 활용 방안</a:t>
            </a:r>
            <a:r>
              <a:rPr lang="en-US" altLang="ko-KR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정부</a:t>
            </a:r>
            <a:r>
              <a:rPr lang="en-US" altLang="ko-KR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7911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E525-CEAA-A249-BA17-525E396A1286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9F5300-4324-4CE1-83BA-6B93E984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1D3EF9-B590-4E8F-B6DF-9BB1CA57B337}"/>
              </a:ext>
            </a:extLst>
          </p:cNvPr>
          <p:cNvGrpSpPr/>
          <p:nvPr/>
        </p:nvGrpSpPr>
        <p:grpSpPr>
          <a:xfrm>
            <a:off x="0" y="6284770"/>
            <a:ext cx="9144000" cy="389569"/>
            <a:chOff x="0" y="5539216"/>
            <a:chExt cx="9144000" cy="389569"/>
          </a:xfrm>
        </p:grpSpPr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7D31FDC8-5C2A-4BDC-B5C1-2C27F57ECB53}"/>
                </a:ext>
              </a:extLst>
            </p:cNvPr>
            <p:cNvSpPr/>
            <p:nvPr/>
          </p:nvSpPr>
          <p:spPr>
            <a:xfrm>
              <a:off x="1075875" y="5539216"/>
              <a:ext cx="7040498" cy="38956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2D856EE0-C007-42A9-85E3-24AC022CFA92}"/>
                </a:ext>
              </a:extLst>
            </p:cNvPr>
            <p:cNvSpPr/>
            <p:nvPr/>
          </p:nvSpPr>
          <p:spPr>
            <a:xfrm>
              <a:off x="0" y="5576795"/>
              <a:ext cx="914400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</a:rPr>
                <a:t>개선된 회복율로 과거에 비해 자전거 회복율이 높아질 것이라 예상됨</a:t>
              </a:r>
              <a:endParaRPr lang="en-US" altLang="ko-KR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D00C6C-689A-4356-8C11-10CD23058374}"/>
              </a:ext>
            </a:extLst>
          </p:cNvPr>
          <p:cNvSpPr txBox="1"/>
          <p:nvPr/>
        </p:nvSpPr>
        <p:spPr>
          <a:xfrm>
            <a:off x="291785" y="559434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기대 및 활용 방안</a:t>
            </a:r>
            <a:r>
              <a:rPr lang="en-US" altLang="ko-KR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개인</a:t>
            </a:r>
            <a:r>
              <a:rPr lang="en-US" altLang="ko-KR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</p:txBody>
      </p:sp>
      <p:pic>
        <p:nvPicPr>
          <p:cNvPr id="22" name="Picture 1">
            <a:extLst>
              <a:ext uri="{FF2B5EF4-FFF2-40B4-BE49-F238E27FC236}">
                <a16:creationId xmlns:a16="http://schemas.microsoft.com/office/drawing/2014/main" id="{A7C8D6AA-2C5A-4357-8A51-70B0CCD22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29" y="1044642"/>
            <a:ext cx="7095859" cy="465635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69852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EFE10D-2030-0A44-A976-778023960447}"/>
              </a:ext>
            </a:extLst>
          </p:cNvPr>
          <p:cNvGrpSpPr/>
          <p:nvPr/>
        </p:nvGrpSpPr>
        <p:grpSpPr>
          <a:xfrm>
            <a:off x="3063875" y="3193890"/>
            <a:ext cx="3016250" cy="470220"/>
            <a:chOff x="2995927" y="3193890"/>
            <a:chExt cx="3016250" cy="4702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430BEA-F0CA-3B4F-A99D-62244DDF0D11}"/>
                </a:ext>
              </a:extLst>
            </p:cNvPr>
            <p:cNvSpPr/>
            <p:nvPr/>
          </p:nvSpPr>
          <p:spPr>
            <a:xfrm>
              <a:off x="2995927" y="3193890"/>
              <a:ext cx="3016250" cy="4702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나눔바른고딕" panose="020B060302010102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99FD31-CF77-4447-81C9-87F25102DEBD}"/>
                </a:ext>
              </a:extLst>
            </p:cNvPr>
            <p:cNvSpPr txBox="1"/>
            <p:nvPr/>
          </p:nvSpPr>
          <p:spPr>
            <a:xfrm>
              <a:off x="3990969" y="3202445"/>
              <a:ext cx="1019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Q&amp;A</a:t>
              </a:r>
              <a:endParaRPr lang="ko-KR" altLang="en-US" sz="2400" b="1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AC62503-08D7-8F40-90E6-A9570915BCCB}"/>
              </a:ext>
            </a:extLst>
          </p:cNvPr>
          <p:cNvSpPr/>
          <p:nvPr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C4D06A-83A8-4771-918A-F2A6331CE901}"/>
              </a:ext>
            </a:extLst>
          </p:cNvPr>
          <p:cNvGrpSpPr/>
          <p:nvPr/>
        </p:nvGrpSpPr>
        <p:grpSpPr>
          <a:xfrm>
            <a:off x="5622267" y="3987305"/>
            <a:ext cx="3521733" cy="2870695"/>
            <a:chOff x="2556109" y="955120"/>
            <a:chExt cx="3521733" cy="2870695"/>
          </a:xfrm>
        </p:grpSpPr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8A4A4091-078B-46EB-ADAB-4554E2072492}"/>
                </a:ext>
              </a:extLst>
            </p:cNvPr>
            <p:cNvGrpSpPr/>
            <p:nvPr/>
          </p:nvGrpSpPr>
          <p:grpSpPr>
            <a:xfrm>
              <a:off x="2556109" y="955120"/>
              <a:ext cx="3521733" cy="2338529"/>
              <a:chOff x="2536563" y="676352"/>
              <a:chExt cx="3521733" cy="233852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71DD1-5E3C-45F5-8141-AA94358AC027}"/>
                  </a:ext>
                </a:extLst>
              </p:cNvPr>
              <p:cNvSpPr txBox="1"/>
              <p:nvPr/>
            </p:nvSpPr>
            <p:spPr>
              <a:xfrm>
                <a:off x="2536563" y="1570236"/>
                <a:ext cx="35217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PROTECT</a:t>
                </a:r>
              </a:p>
            </p:txBody>
          </p:sp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id="{333A8BB6-2E20-4D09-8A3F-09C85E2FFE46}"/>
                  </a:ext>
                </a:extLst>
              </p:cNvPr>
              <p:cNvSpPr/>
              <p:nvPr/>
            </p:nvSpPr>
            <p:spPr>
              <a:xfrm>
                <a:off x="2536563" y="676352"/>
                <a:ext cx="209704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6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B85F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BIKE</a:t>
                </a:r>
                <a:r>
                  <a:rPr lang="en-US" altLang="ko-KR" sz="6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</p:txBody>
          </p:sp>
          <p:sp>
            <p:nvSpPr>
              <p:cNvPr id="18" name="Rectangle 9">
                <a:extLst>
                  <a:ext uri="{FF2B5EF4-FFF2-40B4-BE49-F238E27FC236}">
                    <a16:creationId xmlns:a16="http://schemas.microsoft.com/office/drawing/2014/main" id="{CFCBFE77-8E29-4CB9-B248-21946774E2AD}"/>
                  </a:ext>
                </a:extLst>
              </p:cNvPr>
              <p:cNvSpPr/>
              <p:nvPr/>
            </p:nvSpPr>
            <p:spPr>
              <a:xfrm>
                <a:off x="2536563" y="1999218"/>
                <a:ext cx="18473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sz="6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06FB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981095-8210-497D-9EB5-97B97BC833C7}"/>
                </a:ext>
              </a:extLst>
            </p:cNvPr>
            <p:cNvSpPr txBox="1"/>
            <p:nvPr/>
          </p:nvSpPr>
          <p:spPr>
            <a:xfrm>
              <a:off x="2556109" y="2810152"/>
              <a:ext cx="33595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ea typeface="나눔바른고딕" panose="020B0603020101020101" pitchFamily="50" charset="-127"/>
                </a:rPr>
                <a:t>SYSTEM</a:t>
              </a:r>
              <a:endParaRPr lang="en-US" altLang="ko-KR" sz="6000" dirty="0">
                <a:solidFill>
                  <a:schemeClr val="accent1"/>
                </a:solidFill>
                <a:ea typeface="나눔바른고딕" panose="020B060302010102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25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AE019E-82B5-46CC-A57C-95AA502693AE}"/>
              </a:ext>
            </a:extLst>
          </p:cNvPr>
          <p:cNvSpPr txBox="1"/>
          <p:nvPr/>
        </p:nvSpPr>
        <p:spPr>
          <a:xfrm>
            <a:off x="291785" y="543563"/>
            <a:ext cx="477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관련 조사 자료</a:t>
            </a:r>
            <a:endParaRPr lang="en-US" altLang="ko-KR" sz="1600" b="1" dirty="0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E8EAB41F-BE96-4F47-8E10-A6D83D8BC1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985604"/>
              </p:ext>
            </p:extLst>
          </p:nvPr>
        </p:nvGraphicFramePr>
        <p:xfrm>
          <a:off x="123352" y="2011315"/>
          <a:ext cx="4447010" cy="3129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95AF5393-4C2C-414C-8795-65BC1EED28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071772"/>
              </p:ext>
            </p:extLst>
          </p:nvPr>
        </p:nvGraphicFramePr>
        <p:xfrm>
          <a:off x="4654490" y="1405762"/>
          <a:ext cx="4366158" cy="3971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Rounded Rectangle 2">
            <a:extLst>
              <a:ext uri="{FF2B5EF4-FFF2-40B4-BE49-F238E27FC236}">
                <a16:creationId xmlns:a16="http://schemas.microsoft.com/office/drawing/2014/main" id="{72667061-9AB9-49E2-AED9-DB292E61B53A}"/>
              </a:ext>
            </a:extLst>
          </p:cNvPr>
          <p:cNvSpPr/>
          <p:nvPr/>
        </p:nvSpPr>
        <p:spPr>
          <a:xfrm>
            <a:off x="1050113" y="5944974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방치자전거의 수와 범죄건수는 매년 적지 않게 발생함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8726C0-4C50-4799-85DA-D69094EBB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3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8A5F35-C18D-884F-A4AD-1ADD7B9A3B8C}"/>
              </a:ext>
            </a:extLst>
          </p:cNvPr>
          <p:cNvSpPr/>
          <p:nvPr/>
        </p:nvSpPr>
        <p:spPr>
          <a:xfrm>
            <a:off x="0" y="556372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매년 </a:t>
            </a:r>
            <a:r>
              <a:rPr lang="ko-KR" altLang="en-US" sz="1500" b="1" dirty="0">
                <a:solidFill>
                  <a:schemeClr val="bg1"/>
                </a:solidFill>
              </a:rPr>
              <a:t>해킹 등의 범죄</a:t>
            </a:r>
            <a:r>
              <a:rPr lang="ko-KR" altLang="en-US" sz="1500" dirty="0">
                <a:solidFill>
                  <a:schemeClr val="bg1"/>
                </a:solidFill>
              </a:rPr>
              <a:t>에 발생하는 </a:t>
            </a:r>
            <a:r>
              <a:rPr lang="ko-KR" altLang="en-US" sz="1500" b="1" dirty="0">
                <a:solidFill>
                  <a:schemeClr val="bg1"/>
                </a:solidFill>
              </a:rPr>
              <a:t>비용이 증가 </a:t>
            </a:r>
            <a:r>
              <a:rPr lang="en-US" altLang="ko-KR" sz="1500" dirty="0">
                <a:solidFill>
                  <a:schemeClr val="bg1"/>
                </a:solidFill>
              </a:rPr>
              <a:t>–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</a:rPr>
              <a:t>US</a:t>
            </a:r>
            <a:r>
              <a:rPr lang="ko-KR" altLang="en-US" sz="1500" dirty="0">
                <a:solidFill>
                  <a:schemeClr val="bg1"/>
                </a:solidFill>
              </a:rPr>
              <a:t>기준 </a:t>
            </a:r>
            <a:r>
              <a:rPr lang="en-US" altLang="ko-KR" sz="1500" b="1" dirty="0">
                <a:solidFill>
                  <a:schemeClr val="bg1"/>
                </a:solidFill>
              </a:rPr>
              <a:t>10</a:t>
            </a:r>
            <a:r>
              <a:rPr lang="ko-KR" altLang="en-US" sz="1500" b="1" dirty="0">
                <a:solidFill>
                  <a:schemeClr val="bg1"/>
                </a:solidFill>
              </a:rPr>
              <a:t>조원</a:t>
            </a:r>
            <a:r>
              <a:rPr lang="en-US" dirty="0">
                <a:solidFill>
                  <a:schemeClr val="bg1"/>
                </a:solidFill>
              </a:rPr>
              <a:t>↑</a:t>
            </a:r>
            <a:r>
              <a:rPr lang="en-US" dirty="0"/>
              <a:t> 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Regular Pentagon 26">
            <a:extLst>
              <a:ext uri="{FF2B5EF4-FFF2-40B4-BE49-F238E27FC236}">
                <a16:creationId xmlns:a16="http://schemas.microsoft.com/office/drawing/2014/main" id="{D27653CC-D1D4-4F50-96C4-E5988561326A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32159E-1107-491E-8CB2-3D13405FAD67}"/>
              </a:ext>
            </a:extLst>
          </p:cNvPr>
          <p:cNvSpPr txBox="1"/>
          <p:nvPr/>
        </p:nvSpPr>
        <p:spPr>
          <a:xfrm>
            <a:off x="291785" y="489199"/>
            <a:ext cx="477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관련 조사 자료</a:t>
            </a:r>
            <a:endParaRPr lang="en-US" altLang="ko-KR" sz="1600" b="1" dirty="0"/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BF46224D-3CD5-4A07-95C0-8971F30AE5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892578"/>
              </p:ext>
            </p:extLst>
          </p:nvPr>
        </p:nvGraphicFramePr>
        <p:xfrm>
          <a:off x="190134" y="1002989"/>
          <a:ext cx="4572000" cy="3522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0E57119-DC30-4C57-B123-18200C62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69496"/>
            <a:ext cx="4572000" cy="4863560"/>
          </a:xfrm>
          <a:prstGeom prst="rect">
            <a:avLst/>
          </a:prstGeom>
        </p:spPr>
      </p:pic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FBE4458C-2A32-4CF8-89D2-E06495AAF6CA}"/>
              </a:ext>
            </a:extLst>
          </p:cNvPr>
          <p:cNvSpPr/>
          <p:nvPr/>
        </p:nvSpPr>
        <p:spPr>
          <a:xfrm>
            <a:off x="1050113" y="5944974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검거율은 매우 높은 편이나 공용자전거 보유수는 </a:t>
            </a:r>
            <a:r>
              <a:rPr lang="ko-KR" altLang="en-US" b="1" dirty="0">
                <a:solidFill>
                  <a:schemeClr val="bg1"/>
                </a:solidFill>
              </a:rPr>
              <a:t>비교적 적음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380259-AE88-4E72-8986-80BD62065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4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8A5F35-C18D-884F-A4AD-1ADD7B9A3B8C}"/>
              </a:ext>
            </a:extLst>
          </p:cNvPr>
          <p:cNvSpPr/>
          <p:nvPr/>
        </p:nvSpPr>
        <p:spPr>
          <a:xfrm>
            <a:off x="0" y="5576795"/>
            <a:ext cx="9144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절반이상의 반려동물이 </a:t>
            </a:r>
            <a:r>
              <a:rPr lang="ko-KR" altLang="en-US" sz="1500" b="1" dirty="0">
                <a:solidFill>
                  <a:schemeClr val="bg1"/>
                </a:solidFill>
              </a:rPr>
              <a:t>등록되지 않음 </a:t>
            </a:r>
            <a:r>
              <a:rPr lang="en-US" altLang="ko-KR" sz="1500" dirty="0">
                <a:solidFill>
                  <a:schemeClr val="bg1"/>
                </a:solidFill>
              </a:rPr>
              <a:t>&amp;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</a:rPr>
              <a:t>유기동물 문제</a:t>
            </a:r>
            <a:r>
              <a:rPr lang="ko-KR" altLang="en-US" sz="1500" dirty="0">
                <a:solidFill>
                  <a:schemeClr val="bg1"/>
                </a:solidFill>
              </a:rPr>
              <a:t> 또한 심각한 상황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B80EC-7D1C-A64D-AD20-FE91E05922A9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C7B6B-B56A-4510-939E-D6231FD9BE55}"/>
              </a:ext>
            </a:extLst>
          </p:cNvPr>
          <p:cNvSpPr txBox="1"/>
          <p:nvPr/>
        </p:nvSpPr>
        <p:spPr>
          <a:xfrm>
            <a:off x="291785" y="489199"/>
            <a:ext cx="477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관련 조사 자료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1F7224-1A32-41C0-9E6C-072BC3B4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28" y="1240885"/>
            <a:ext cx="3982006" cy="42897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D38045-560C-4AD5-ADAB-DF4997666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6" y="1004700"/>
            <a:ext cx="4448796" cy="23096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E06E88-BFE3-4CD0-B6F2-4DF3AFC9F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59" y="3578581"/>
            <a:ext cx="4267796" cy="25855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E64CA9-C458-4F9B-AE25-8AA617479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1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8A5F35-C18D-884F-A4AD-1ADD7B9A3B8C}"/>
              </a:ext>
            </a:extLst>
          </p:cNvPr>
          <p:cNvSpPr/>
          <p:nvPr/>
        </p:nvSpPr>
        <p:spPr>
          <a:xfrm>
            <a:off x="0" y="5576795"/>
            <a:ext cx="9144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절반이상의 반려동물이 </a:t>
            </a:r>
            <a:r>
              <a:rPr lang="ko-KR" altLang="en-US" sz="1500" b="1" dirty="0">
                <a:solidFill>
                  <a:schemeClr val="bg1"/>
                </a:solidFill>
              </a:rPr>
              <a:t>등록되지 않음 </a:t>
            </a:r>
            <a:r>
              <a:rPr lang="en-US" altLang="ko-KR" sz="1500" dirty="0">
                <a:solidFill>
                  <a:schemeClr val="bg1"/>
                </a:solidFill>
              </a:rPr>
              <a:t>&amp;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</a:rPr>
              <a:t>유기동물 문제</a:t>
            </a:r>
            <a:r>
              <a:rPr lang="ko-KR" altLang="en-US" sz="1500" dirty="0">
                <a:solidFill>
                  <a:schemeClr val="bg1"/>
                </a:solidFill>
              </a:rPr>
              <a:t> 또한 심각한 상황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B80EC-7D1C-A64D-AD20-FE91E05922A9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C7B6B-B56A-4510-939E-D6231FD9BE55}"/>
              </a:ext>
            </a:extLst>
          </p:cNvPr>
          <p:cNvSpPr txBox="1"/>
          <p:nvPr/>
        </p:nvSpPr>
        <p:spPr>
          <a:xfrm>
            <a:off x="291785" y="489199"/>
            <a:ext cx="4772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관련 조사 자료</a:t>
            </a:r>
            <a:endParaRPr lang="en-US" altLang="ko-KR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83D44-63DA-4F7E-B3A3-CA1CEE63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72" y="1009342"/>
            <a:ext cx="7907645" cy="4834664"/>
          </a:xfrm>
          <a:prstGeom prst="rect">
            <a:avLst/>
          </a:prstGeom>
        </p:spPr>
      </p:pic>
      <p:sp>
        <p:nvSpPr>
          <p:cNvPr id="25" name="Rounded Rectangle 2">
            <a:extLst>
              <a:ext uri="{FF2B5EF4-FFF2-40B4-BE49-F238E27FC236}">
                <a16:creationId xmlns:a16="http://schemas.microsoft.com/office/drawing/2014/main" id="{56118CDA-A577-4F30-8085-B85D152D79F2}"/>
              </a:ext>
            </a:extLst>
          </p:cNvPr>
          <p:cNvSpPr/>
          <p:nvPr/>
        </p:nvSpPr>
        <p:spPr>
          <a:xfrm>
            <a:off x="1050113" y="5944974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자전거 등록제 절차도 복잡하고 매우 불편한 면이 많다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FFFCE4-18AA-4014-9363-6826BB31E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1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1FDB95-8011-E34A-8FD1-EE0A744D1C93}"/>
              </a:ext>
            </a:extLst>
          </p:cNvPr>
          <p:cNvSpPr txBox="1"/>
          <p:nvPr/>
        </p:nvSpPr>
        <p:spPr>
          <a:xfrm>
            <a:off x="291785" y="559434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선진 사례</a:t>
            </a:r>
            <a:endParaRPr lang="en-US" altLang="ko-KR" sz="16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8A5F35-C18D-884F-A4AD-1ADD7B9A3B8C}"/>
              </a:ext>
            </a:extLst>
          </p:cNvPr>
          <p:cNvSpPr/>
          <p:nvPr/>
        </p:nvSpPr>
        <p:spPr>
          <a:xfrm>
            <a:off x="0" y="5576795"/>
            <a:ext cx="9144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절반이상의 반려동물이 </a:t>
            </a:r>
            <a:r>
              <a:rPr lang="ko-KR" altLang="en-US" sz="1500" b="1" dirty="0">
                <a:solidFill>
                  <a:schemeClr val="bg1"/>
                </a:solidFill>
              </a:rPr>
              <a:t>등록되지 않음 </a:t>
            </a:r>
            <a:r>
              <a:rPr lang="en-US" altLang="ko-KR" sz="1500" dirty="0">
                <a:solidFill>
                  <a:schemeClr val="bg1"/>
                </a:solidFill>
              </a:rPr>
              <a:t>&amp;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</a:rPr>
              <a:t>유기동물 문제</a:t>
            </a:r>
            <a:r>
              <a:rPr lang="ko-KR" altLang="en-US" sz="1500" dirty="0">
                <a:solidFill>
                  <a:schemeClr val="bg1"/>
                </a:solidFill>
              </a:rPr>
              <a:t> 또한 심각한 상황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13583-23E3-6F48-A333-4045312F143D}"/>
              </a:ext>
            </a:extLst>
          </p:cNvPr>
          <p:cNvSpPr/>
          <p:nvPr/>
        </p:nvSpPr>
        <p:spPr>
          <a:xfrm>
            <a:off x="0" y="5572417"/>
            <a:ext cx="9144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ID, PW </a:t>
            </a:r>
            <a:r>
              <a:rPr lang="ko-KR" altLang="en-US" sz="1500" dirty="0">
                <a:solidFill>
                  <a:schemeClr val="bg1"/>
                </a:solidFill>
              </a:rPr>
              <a:t>유출로 인한 </a:t>
            </a:r>
            <a:r>
              <a:rPr lang="en-US" altLang="ko-KR" sz="1500" dirty="0">
                <a:solidFill>
                  <a:schemeClr val="bg1"/>
                </a:solidFill>
              </a:rPr>
              <a:t>2</a:t>
            </a:r>
            <a:r>
              <a:rPr lang="ko-KR" altLang="en-US" sz="1500" dirty="0">
                <a:solidFill>
                  <a:schemeClr val="bg1"/>
                </a:solidFill>
              </a:rPr>
              <a:t>차 피해를 막아야 함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EE7AFE-9FD6-4DD4-BF23-AD0A500CE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279" y="761245"/>
            <a:ext cx="5277587" cy="5134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6D4389-0969-451A-A02D-449CB985A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59" y="1144173"/>
            <a:ext cx="3010320" cy="4182059"/>
          </a:xfrm>
          <a:prstGeom prst="rect">
            <a:avLst/>
          </a:prstGeom>
        </p:spPr>
      </p:pic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20B22212-CD14-461D-A024-CF04D3E8B87A}"/>
              </a:ext>
            </a:extLst>
          </p:cNvPr>
          <p:cNvSpPr/>
          <p:nvPr/>
        </p:nvSpPr>
        <p:spPr>
          <a:xfrm>
            <a:off x="1068792" y="6070830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일본의 간편한 자전거 등록 시스템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8E4577-6F6B-4A4A-AA5B-F6102CE4C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5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0F2B-4EA9-4DEC-A062-80464A460CDE}"/>
              </a:ext>
            </a:extLst>
          </p:cNvPr>
          <p:cNvSpPr txBox="1"/>
          <p:nvPr/>
        </p:nvSpPr>
        <p:spPr>
          <a:xfrm>
            <a:off x="291785" y="576579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부족한 자전거 등록제에 대한 정보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168298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부분적인 지자체 간의 실시와 부족한 홍보로 인한 무관심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  <p:pic>
        <p:nvPicPr>
          <p:cNvPr id="1026" name="Picture 2" descr="양식 응답 차트. 질문 제목: 자전거 등록제에 대하여 아는가?. 응답 수: 응답 47개.">
            <a:extLst>
              <a:ext uri="{FF2B5EF4-FFF2-40B4-BE49-F238E27FC236}">
                <a16:creationId xmlns:a16="http://schemas.microsoft.com/office/drawing/2014/main" id="{BA466899-2DE2-4654-A1AB-1EB45D29F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98"/>
          <a:stretch/>
        </p:blipFill>
        <p:spPr bwMode="auto">
          <a:xfrm>
            <a:off x="240959" y="1053917"/>
            <a:ext cx="7294496" cy="431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AC7792-1747-4629-9652-7BB478EC640A}"/>
              </a:ext>
            </a:extLst>
          </p:cNvPr>
          <p:cNvSpPr txBox="1"/>
          <p:nvPr/>
        </p:nvSpPr>
        <p:spPr>
          <a:xfrm>
            <a:off x="6740791" y="4792465"/>
            <a:ext cx="202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직장인 및 대학생 </a:t>
            </a:r>
            <a:r>
              <a:rPr lang="en-US" altLang="ko-KR" dirty="0"/>
              <a:t>47</a:t>
            </a:r>
            <a:r>
              <a:rPr lang="ko-KR" altLang="en-US" dirty="0"/>
              <a:t>명의 응답결과</a:t>
            </a:r>
          </a:p>
        </p:txBody>
      </p:sp>
    </p:spTree>
    <p:extLst>
      <p:ext uri="{BB962C8B-B14F-4D97-AF65-F5344CB8AC3E}">
        <p14:creationId xmlns:p14="http://schemas.microsoft.com/office/powerpoint/2010/main" val="241912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양식 응답 차트. 질문 제목: 자전거 등록시 해당 등록이 되었음을 알수 있는 방식이 무엇이 가장 좋다고 보는가?. 응답 수: 응답 47개.">
            <a:extLst>
              <a:ext uri="{FF2B5EF4-FFF2-40B4-BE49-F238E27FC236}">
                <a16:creationId xmlns:a16="http://schemas.microsoft.com/office/drawing/2014/main" id="{57498BE1-0BE8-493E-A533-D9681B471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9" y="945911"/>
            <a:ext cx="5234077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양식 응답 차트. 질문 제목: 자전거 등록제를 전국적으로 시행시 어떤 방식이 가장 적합하다 보는가?. 응답 수: 응답 47개.">
            <a:extLst>
              <a:ext uri="{FF2B5EF4-FFF2-40B4-BE49-F238E27FC236}">
                <a16:creationId xmlns:a16="http://schemas.microsoft.com/office/drawing/2014/main" id="{F08E2D45-BCE6-48B3-9ADC-B740F636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88" y="2423249"/>
            <a:ext cx="4986743" cy="369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277914-9CFD-9C47-AC2F-61E2032FF06D}"/>
              </a:ext>
            </a:extLst>
          </p:cNvPr>
          <p:cNvSpPr/>
          <p:nvPr/>
        </p:nvSpPr>
        <p:spPr>
          <a:xfrm>
            <a:off x="0" y="-1"/>
            <a:ext cx="9144000" cy="3603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4BBD3-5E6D-7240-BA22-4D49D37105D4}"/>
              </a:ext>
            </a:extLst>
          </p:cNvPr>
          <p:cNvSpPr/>
          <p:nvPr/>
        </p:nvSpPr>
        <p:spPr>
          <a:xfrm>
            <a:off x="0" y="6792169"/>
            <a:ext cx="9144000" cy="821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gular Pentagon 26">
            <a:extLst>
              <a:ext uri="{FF2B5EF4-FFF2-40B4-BE49-F238E27FC236}">
                <a16:creationId xmlns:a16="http://schemas.microsoft.com/office/drawing/2014/main" id="{D458435E-3D63-1F43-96E7-28F514EB9296}"/>
              </a:ext>
            </a:extLst>
          </p:cNvPr>
          <p:cNvSpPr/>
          <p:nvPr/>
        </p:nvSpPr>
        <p:spPr>
          <a:xfrm>
            <a:off x="190134" y="664435"/>
            <a:ext cx="101651" cy="96810"/>
          </a:xfrm>
          <a:prstGeom prst="pent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56CFD-23BA-3445-9151-0BE149AA942A}"/>
              </a:ext>
            </a:extLst>
          </p:cNvPr>
          <p:cNvSpPr txBox="1"/>
          <p:nvPr/>
        </p:nvSpPr>
        <p:spPr>
          <a:xfrm>
            <a:off x="412629" y="4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rgbClr val="59595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인원구성</a:t>
            </a:r>
            <a:endParaRPr lang="en-US" altLang="ko-KR" sz="1200" b="1" spc="300" dirty="0">
              <a:solidFill>
                <a:srgbClr val="595959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712E4A-E036-7449-AAF7-48318ED14F8D}"/>
              </a:ext>
            </a:extLst>
          </p:cNvPr>
          <p:cNvSpPr txBox="1"/>
          <p:nvPr/>
        </p:nvSpPr>
        <p:spPr>
          <a:xfrm>
            <a:off x="2833999" y="3721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기존 사례</a:t>
            </a:r>
            <a:endParaRPr lang="en-US" altLang="ko-KR" sz="1200" b="1" spc="30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4A86-DF30-864A-84E1-924815F8E9F9}"/>
              </a:ext>
            </a:extLst>
          </p:cNvPr>
          <p:cNvSpPr txBox="1"/>
          <p:nvPr/>
        </p:nvSpPr>
        <p:spPr>
          <a:xfrm>
            <a:off x="5355894" y="3721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문제제기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039703-3710-EB42-BEAB-B37C1EA967C9}"/>
              </a:ext>
            </a:extLst>
          </p:cNvPr>
          <p:cNvSpPr txBox="1"/>
          <p:nvPr/>
        </p:nvSpPr>
        <p:spPr>
          <a:xfrm>
            <a:off x="7777264" y="372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F80EEB-AF69-1A42-A820-5126911E2F15}"/>
              </a:ext>
            </a:extLst>
          </p:cNvPr>
          <p:cNvSpPr txBox="1"/>
          <p:nvPr/>
        </p:nvSpPr>
        <p:spPr>
          <a:xfrm>
            <a:off x="7508488" y="6595088"/>
            <a:ext cx="16642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6394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 07. 11 Privacy Enhancement Reward</a:t>
            </a:r>
            <a:endParaRPr lang="ko-KR" altLang="en-US" sz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6394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0F2B-4EA9-4DEC-A062-80464A460CDE}"/>
              </a:ext>
            </a:extLst>
          </p:cNvPr>
          <p:cNvSpPr txBox="1"/>
          <p:nvPr/>
        </p:nvSpPr>
        <p:spPr>
          <a:xfrm>
            <a:off x="291784" y="576579"/>
            <a:ext cx="498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300">
                <a:latin typeface="Malgun Gothic" panose="020B0503020000020004" pitchFamily="34" charset="-127"/>
                <a:ea typeface="Malgun Gothic" panose="020B0503020000020004" pitchFamily="34" charset="-127"/>
              </a:rPr>
              <a:t>자전거 등록제에 대한 사람들의 인식</a:t>
            </a:r>
            <a:endParaRPr lang="en-US" altLang="ko-KR" sz="1800" b="1" spc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45E3D82-0A06-49C3-9351-B14FAFBC1DD6}"/>
              </a:ext>
            </a:extLst>
          </p:cNvPr>
          <p:cNvSpPr/>
          <p:nvPr/>
        </p:nvSpPr>
        <p:spPr>
          <a:xfrm>
            <a:off x="1051751" y="6168298"/>
            <a:ext cx="7040498" cy="3895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자전거 등록제 시행 주체와 구별 방식에 대한 조사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4D83C2-5C2B-493B-9657-237E87659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5" y="378445"/>
            <a:ext cx="1306285" cy="9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4323</TotalTime>
  <Words>737</Words>
  <Application>Microsoft Office PowerPoint</Application>
  <PresentationFormat>화면 슬라이드 쇼(4:3)</PresentationFormat>
  <Paragraphs>247</Paragraphs>
  <Slides>29</Slides>
  <Notes>29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나눔바른고딕</vt:lpstr>
      <vt:lpstr>Malgun Gothic</vt:lpstr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김대종</dc:creator>
  <cp:lastModifiedBy>장 현광</cp:lastModifiedBy>
  <cp:revision>253</cp:revision>
  <cp:lastPrinted>2019-07-10T13:08:45Z</cp:lastPrinted>
  <dcterms:created xsi:type="dcterms:W3CDTF">2019-07-04T16:55:53Z</dcterms:created>
  <dcterms:modified xsi:type="dcterms:W3CDTF">2021-06-01T16:18:01Z</dcterms:modified>
</cp:coreProperties>
</file>